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75" r:id="rId2"/>
    <p:sldId id="384" r:id="rId3"/>
    <p:sldId id="387" r:id="rId4"/>
    <p:sldId id="374" r:id="rId5"/>
    <p:sldId id="383" r:id="rId6"/>
    <p:sldId id="385" r:id="rId7"/>
    <p:sldId id="391" r:id="rId8"/>
    <p:sldId id="376" r:id="rId9"/>
    <p:sldId id="394" r:id="rId10"/>
    <p:sldId id="377" r:id="rId11"/>
    <p:sldId id="378" r:id="rId12"/>
    <p:sldId id="380" r:id="rId1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46" autoAdjust="0"/>
  </p:normalViewPr>
  <p:slideViewPr>
    <p:cSldViewPr>
      <p:cViewPr>
        <p:scale>
          <a:sx n="64" d="100"/>
          <a:sy n="64" d="100"/>
        </p:scale>
        <p:origin x="180" y="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600" b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 школы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7972123609353823E-2"/>
          <c:y val="0.14625759961822954"/>
          <c:w val="0.89356427170472663"/>
          <c:h val="0.55897119656159489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8FE-43A0-BEFE-8C81F975092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8FE-43A0-BEFE-8C81F975092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2019-2020 учебный год </c:v>
                </c:pt>
                <c:pt idx="1">
                  <c:v>2020 -2021 учебный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360</c:v>
                </c:pt>
                <c:pt idx="1">
                  <c:v>360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FE-43A0-BEFE-8C81F975092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ХЭН+ОРП</c:v>
                </c:pt>
              </c:strCache>
            </c:strRef>
          </c:tx>
          <c:spPr>
            <a:solidFill>
              <a:srgbClr val="CCFFFF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2019-2020 учебный год </c:v>
                </c:pt>
                <c:pt idx="1">
                  <c:v>2020 -2021 учебный год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195</c:v>
                </c:pt>
                <c:pt idx="1">
                  <c:v>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8FE-43A0-BEFE-8C81F975092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ФГТ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2019-2020 учебный год </c:v>
                </c:pt>
                <c:pt idx="1">
                  <c:v>2020 -2021 учебный год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165</c:v>
                </c:pt>
                <c:pt idx="1">
                  <c:v>207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8FE-43A0-BEFE-8C81F975092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37732104"/>
        <c:axId val="337731712"/>
        <c:axId val="0"/>
      </c:bar3DChart>
      <c:catAx>
        <c:axId val="337732104"/>
        <c:scaling>
          <c:orientation val="minMax"/>
        </c:scaling>
        <c:delete val="0"/>
        <c:axPos val="b"/>
        <c:numFmt formatCode="@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7030A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37731712"/>
        <c:crosses val="autoZero"/>
        <c:auto val="1"/>
        <c:lblAlgn val="ctr"/>
        <c:lblOffset val="100"/>
        <c:noMultiLvlLbl val="0"/>
      </c:catAx>
      <c:valAx>
        <c:axId val="33773171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337732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999959053480252E-2"/>
          <c:y val="0.89842366791529704"/>
          <c:w val="0.89999991810696045"/>
          <c:h val="8.86313482659327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600" b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 школы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2132290016010087E-2"/>
          <c:y val="0.13762760237494587"/>
          <c:w val="0.89356427170472663"/>
          <c:h val="0.55897119656159489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2019-2020 учебный год </c:v>
                </c:pt>
                <c:pt idx="1">
                  <c:v>2020 -2021 учебный год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DB-4389-8E6C-4FE23AF4254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ХЭН+ОРП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BBDB-4389-8E6C-4FE23AF4254B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BBDB-4389-8E6C-4FE23AF4254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2019-2020 учебный год </c:v>
                </c:pt>
                <c:pt idx="1">
                  <c:v>2020 -2021 учебный год</c:v>
                </c:pt>
              </c:strCache>
            </c:strRef>
          </c:cat>
          <c:val>
            <c:numRef>
              <c:f>Лист1!$C$2:$C$3</c:f>
              <c:numCache>
                <c:formatCode>0.00%</c:formatCode>
                <c:ptCount val="2"/>
                <c:pt idx="0">
                  <c:v>0.54200000000000004</c:v>
                </c:pt>
                <c:pt idx="1">
                  <c:v>0.42499999999999999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BDB-4389-8E6C-4FE23AF4254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ФГТ</c:v>
                </c:pt>
              </c:strCache>
            </c:strRef>
          </c:tx>
          <c:spPr>
            <a:solidFill>
              <a:srgbClr val="CCFFFF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2019-2020 учебный год </c:v>
                </c:pt>
                <c:pt idx="1">
                  <c:v>2020 -2021 учебный год</c:v>
                </c:pt>
              </c:strCache>
            </c:strRef>
          </c:cat>
          <c:val>
            <c:numRef>
              <c:f>Лист1!$D$2:$D$3</c:f>
              <c:numCache>
                <c:formatCode>0.00%</c:formatCode>
                <c:ptCount val="2"/>
                <c:pt idx="0">
                  <c:v>0.45800000000000002</c:v>
                </c:pt>
                <c:pt idx="1">
                  <c:v>0.57499999999999996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BDB-4389-8E6C-4FE23AF425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37732104"/>
        <c:axId val="337731712"/>
        <c:axId val="0"/>
      </c:bar3DChart>
      <c:catAx>
        <c:axId val="337732104"/>
        <c:scaling>
          <c:orientation val="minMax"/>
        </c:scaling>
        <c:delete val="0"/>
        <c:axPos val="b"/>
        <c:numFmt formatCode="@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7030A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37731712"/>
        <c:crosses val="autoZero"/>
        <c:auto val="1"/>
        <c:lblAlgn val="ctr"/>
        <c:lblOffset val="100"/>
        <c:noMultiLvlLbl val="0"/>
      </c:catAx>
      <c:valAx>
        <c:axId val="33773171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337732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999959053480252E-2"/>
          <c:y val="0.89842366791529704"/>
          <c:w val="0.9500000409465198"/>
          <c:h val="8.86313482659327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в ВУЗы и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ССУЗы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1862601491712765E-2"/>
          <c:y val="3.7470695942363651E-2"/>
          <c:w val="0.99440702070831455"/>
          <c:h val="0.7285036911369685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поступившие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/>
              </a:solidFill>
              <a:round/>
            </a:ln>
            <a:effectLst/>
            <a:sp3d contourW="9525">
              <a:contourClr>
                <a:schemeClr val="accent1"/>
              </a:contourClr>
            </a:sp3d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2C2-4DA8-8959-998C63F2754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2C2-4DA8-8959-998C63F2754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2C2-4DA8-8959-998C63F2754C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aseline="0"/>
                      <a:t> </a:t>
                    </a:r>
                    <a:fld id="{42B9A7EB-D22D-489B-B3AB-CE01E9D4EFED}" type="VALUE">
                      <a:rPr lang="en-US" baseline="0"/>
                      <a:pPr/>
                      <a:t>[ЗНАЧЕНИЕ]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2C2-4DA8-8959-998C63F2754C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aseline="0"/>
                      <a:t> </a:t>
                    </a:r>
                    <a:fld id="{52B23466-7D76-47A4-ADEC-CE3549405A3B}" type="VALUE">
                      <a:rPr lang="en-US" baseline="0"/>
                      <a:pPr/>
                      <a:t>[ЗНАЧЕНИЕ]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2C2-4DA8-8959-998C63F2754C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aseline="0"/>
                      <a:t> </a:t>
                    </a:r>
                    <a:fld id="{55A70825-3ADF-4125-A818-610FA84AE13A}" type="VALUE">
                      <a:rPr lang="en-US" baseline="0"/>
                      <a:pPr/>
                      <a:t>[ЗНАЧЕНИЕ]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2C2-4DA8-8959-998C63F2754C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2018год (7,14%)</c:v>
                </c:pt>
                <c:pt idx="1">
                  <c:v>2019год (5,88%)</c:v>
                </c:pt>
                <c:pt idx="2">
                  <c:v>2020 год (8,10%)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3-C2C2-4DA8-8959-998C63F2754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Выпускники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2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0.1217798594847775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2C2-4DA8-8959-998C63F2754C}"/>
                </c:ext>
              </c:extLst>
            </c:dLbl>
            <c:dLbl>
              <c:idx val="1"/>
              <c:layout>
                <c:manualLayout>
                  <c:x val="1.9579050416054823E-3"/>
                  <c:y val="0.1873536299765807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2C2-4DA8-8959-998C63F2754C}"/>
                </c:ext>
              </c:extLst>
            </c:dLbl>
            <c:dLbl>
              <c:idx val="2"/>
              <c:layout>
                <c:manualLayout>
                  <c:x val="-7.8316201664220715E-3"/>
                  <c:y val="0.1842310694769711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2C2-4DA8-8959-998C63F275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2018год (7,14%)</c:v>
                </c:pt>
                <c:pt idx="1">
                  <c:v>2019год (5,88%)</c:v>
                </c:pt>
                <c:pt idx="2">
                  <c:v>2020 год (8,10%)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28</c:v>
                </c:pt>
                <c:pt idx="1">
                  <c:v>34</c:v>
                </c:pt>
                <c:pt idx="2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2C2-4DA8-8959-998C63F275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8456128"/>
        <c:axId val="268454168"/>
        <c:axId val="364132952"/>
      </c:bar3DChart>
      <c:catAx>
        <c:axId val="268456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8454168"/>
        <c:crosses val="autoZero"/>
        <c:auto val="1"/>
        <c:lblAlgn val="ctr"/>
        <c:lblOffset val="100"/>
        <c:noMultiLvlLbl val="0"/>
      </c:catAx>
      <c:valAx>
        <c:axId val="268454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8456128"/>
        <c:crosses val="autoZero"/>
        <c:crossBetween val="between"/>
      </c:valAx>
      <c:serAx>
        <c:axId val="36413295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68454168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21B6A2-4372-4BDE-8162-31A7CC338854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142E27-A2F8-4EF7-8B9B-3F730A537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846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42E27-A2F8-4EF7-8B9B-3F730A53718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249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ut thruBlk="1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699792" y="285750"/>
            <a:ext cx="2162721" cy="98301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3356992"/>
            <a:ext cx="2912352" cy="291235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4" y="332656"/>
            <a:ext cx="864095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образования </a:t>
            </a:r>
          </a:p>
          <a:p>
            <a:pPr algn="ctr"/>
            <a:r>
              <a:rPr lang="ru-RU" altLang="ru-RU" sz="3200" b="1" dirty="0">
                <a:latin typeface="Times New Roman" pitchFamily="18" charset="0"/>
                <a:cs typeface="Times New Roman" pitchFamily="18" charset="0"/>
              </a:rPr>
              <a:t>«Детская музыкальная школа №17 </a:t>
            </a:r>
          </a:p>
          <a:p>
            <a:pPr algn="ctr"/>
            <a:r>
              <a:rPr lang="ru-RU" altLang="ru-RU" sz="3200" b="1" dirty="0">
                <a:latin typeface="Times New Roman" pitchFamily="18" charset="0"/>
                <a:cs typeface="Times New Roman" pitchFamily="18" charset="0"/>
              </a:rPr>
              <a:t>им. С.З. Сайдашева»</a:t>
            </a:r>
          </a:p>
          <a:p>
            <a:pPr algn="ctr"/>
            <a:r>
              <a:rPr lang="ru-RU" altLang="ru-RU" sz="3200" b="1" dirty="0">
                <a:latin typeface="Times New Roman" pitchFamily="18" charset="0"/>
                <a:cs typeface="Times New Roman" pitchFamily="18" charset="0"/>
              </a:rPr>
              <a:t>РТ, г. Казань, ул. </a:t>
            </a:r>
            <a:r>
              <a:rPr lang="ru-RU" altLang="ru-RU" sz="3200" b="1" dirty="0" err="1">
                <a:latin typeface="Times New Roman" pitchFamily="18" charset="0"/>
                <a:cs typeface="Times New Roman" pitchFamily="18" charset="0"/>
              </a:rPr>
              <a:t>Адоратского</a:t>
            </a:r>
            <a:r>
              <a:rPr lang="ru-RU" altLang="ru-RU" sz="3200" b="1" dirty="0">
                <a:latin typeface="Times New Roman" pitchFamily="18" charset="0"/>
                <a:cs typeface="Times New Roman" pitchFamily="18" charset="0"/>
              </a:rPr>
              <a:t> дом 25а</a:t>
            </a:r>
          </a:p>
        </p:txBody>
      </p:sp>
      <p:pic>
        <p:nvPicPr>
          <p:cNvPr id="6" name="Рисунок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210231"/>
            <a:ext cx="4537075" cy="3059113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7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35618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63391"/>
            <a:ext cx="62674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576850"/>
              </p:ext>
            </p:extLst>
          </p:nvPr>
        </p:nvGraphicFramePr>
        <p:xfrm>
          <a:off x="539750" y="1352550"/>
          <a:ext cx="8064499" cy="5078476"/>
        </p:xfrm>
        <a:graphic>
          <a:graphicData uri="http://schemas.openxmlformats.org/drawingml/2006/table">
            <a:tbl>
              <a:tblPr/>
              <a:tblGrid>
                <a:gridCol w="4061097">
                  <a:extLst>
                    <a:ext uri="{9D8B030D-6E8A-4147-A177-3AD203B41FA5}">
                      <a16:colId xmlns:a16="http://schemas.microsoft.com/office/drawing/2014/main" val="2592587496"/>
                    </a:ext>
                  </a:extLst>
                </a:gridCol>
                <a:gridCol w="2001701">
                  <a:extLst>
                    <a:ext uri="{9D8B030D-6E8A-4147-A177-3AD203B41FA5}">
                      <a16:colId xmlns:a16="http://schemas.microsoft.com/office/drawing/2014/main" val="1773419792"/>
                    </a:ext>
                  </a:extLst>
                </a:gridCol>
                <a:gridCol w="2001701">
                  <a:extLst>
                    <a:ext uri="{9D8B030D-6E8A-4147-A177-3AD203B41FA5}">
                      <a16:colId xmlns:a16="http://schemas.microsoft.com/office/drawing/2014/main" val="767035538"/>
                    </a:ext>
                  </a:extLst>
                </a:gridCol>
              </a:tblGrid>
              <a:tr h="293370">
                <a:tc rowSpan="3"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Источник финансирования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381050"/>
                  </a:ext>
                </a:extLst>
              </a:tr>
              <a:tr h="3797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Бюджет(Руб.)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Внебюджет   (руб.)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2020года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4142944"/>
                  </a:ext>
                </a:extLst>
              </a:tr>
              <a:tr h="4114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24 859 444,94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Израсходовано: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24 859 444,94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Иные источники 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(молодые специалисты)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35 303,41</a:t>
                      </a: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Добровольные спонсорские </a:t>
                      </a: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вклады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389</a:t>
                      </a:r>
                      <a:r>
                        <a:rPr lang="ru-RU" sz="1200" b="1" kern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800,00</a:t>
                      </a:r>
                      <a:endParaRPr lang="ru-RU" sz="1200" b="1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Хозрасчет 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231</a:t>
                      </a:r>
                      <a:r>
                        <a:rPr lang="ru-RU" sz="1200" b="1" kern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000,00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2760129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Основные средства: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6688525"/>
                  </a:ext>
                </a:extLst>
              </a:tr>
              <a:tr h="194310">
                <a:tc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Рециркуляторы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361 333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2260065"/>
                  </a:ext>
                </a:extLst>
              </a:tr>
              <a:tr h="194310">
                <a:tc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стойка для бесконтактной дезинфекции рук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18 134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4214571"/>
                  </a:ext>
                </a:extLst>
              </a:tr>
              <a:tr h="194310">
                <a:tc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Бесконтактный термометр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17 000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3636048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Огнетушители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3 520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8638411"/>
                  </a:ext>
                </a:extLst>
              </a:tr>
              <a:tr h="2089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6137185"/>
                  </a:ext>
                </a:extLst>
              </a:tr>
              <a:tr h="210185">
                <a:tc>
                  <a:txBody>
                    <a:bodyPr/>
                    <a:lstStyle/>
                    <a:p>
                      <a:pPr algn="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399 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987,00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3520964"/>
                  </a:ext>
                </a:extLst>
              </a:tr>
              <a:tr h="210185">
                <a:tc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Приобретение хозтоваров для нужд школы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13 892,22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39 507,71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546728"/>
                  </a:ext>
                </a:extLst>
              </a:tr>
              <a:tr h="210185">
                <a:tc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Приобретение офисной бумаги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16 050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2932443"/>
                  </a:ext>
                </a:extLst>
              </a:tr>
              <a:tr h="210185">
                <a:tc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Заправка картриджей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10 000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319058"/>
                  </a:ext>
                </a:extLst>
              </a:tr>
              <a:tr h="210185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Транспортные перевозки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6 000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5752723"/>
                  </a:ext>
                </a:extLst>
              </a:tr>
              <a:tr h="210185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Обучение персонала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3 000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2 400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9755630"/>
                  </a:ext>
                </a:extLst>
              </a:tr>
              <a:tr h="210185"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42 942,22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47 907,71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656253"/>
                  </a:ext>
                </a:extLst>
              </a:tr>
              <a:tr h="210185"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Всего: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42 942,22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447 </a:t>
                      </a:r>
                      <a:r>
                        <a:rPr lang="ru-RU" sz="1200" b="1" kern="120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894,71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9039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690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35618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7589484"/>
              </p:ext>
            </p:extLst>
          </p:nvPr>
        </p:nvGraphicFramePr>
        <p:xfrm>
          <a:off x="649796" y="404664"/>
          <a:ext cx="7772400" cy="1952625"/>
        </p:xfrm>
        <a:graphic>
          <a:graphicData uri="http://schemas.openxmlformats.org/drawingml/2006/table">
            <a:tbl>
              <a:tblPr firstRow="1" firstCol="1" bandRow="1"/>
              <a:tblGrid>
                <a:gridCol w="5616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6621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Хозрасчётное </a:t>
                      </a:r>
                      <a:r>
                        <a:rPr lang="ru-RU" sz="2400" b="1" kern="12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отделение 2020 год</a:t>
                      </a:r>
                      <a:endParaRPr lang="ru-RU" sz="2400" b="1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231 000,00</a:t>
                      </a:r>
                      <a:r>
                        <a:rPr lang="ru-RU" sz="2400" b="1" baseline="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2400" b="1" baseline="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1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Раннее музыкально-эстетическое развитие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чел.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900 руб.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Музыкальный инструмент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ru-RU" sz="18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чел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1500 руб.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090" y="3305000"/>
            <a:ext cx="3745746" cy="2497164"/>
          </a:xfrm>
          <a:prstGeom prst="rect">
            <a:avLst/>
          </a:prstGeom>
          <a:ln w="381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19" y="2901082"/>
            <a:ext cx="4372706" cy="3305000"/>
          </a:xfrm>
          <a:prstGeom prst="rect">
            <a:avLst/>
          </a:prstGeom>
          <a:ln w="381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5481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0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ru-RU" altLang="ru-RU" sz="6000" b="1" kern="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Спасибо </a:t>
            </a:r>
            <a:r>
              <a:rPr lang="ru-RU" altLang="ru-RU" sz="6000" b="1" kern="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19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35618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1457" y="6075608"/>
            <a:ext cx="7056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– </a:t>
            </a:r>
            <a:r>
              <a:rPr lang="ru-RU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2,4</a:t>
            </a:r>
            <a:r>
              <a:rPr lang="ru-RU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чел. на место</a:t>
            </a:r>
            <a:endParaRPr lang="ru-RU" sz="3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435898252"/>
              </p:ext>
            </p:extLst>
          </p:nvPr>
        </p:nvGraphicFramePr>
        <p:xfrm>
          <a:off x="827584" y="404665"/>
          <a:ext cx="7770658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1799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35618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685197280"/>
              </p:ext>
            </p:extLst>
          </p:nvPr>
        </p:nvGraphicFramePr>
        <p:xfrm>
          <a:off x="683569" y="285750"/>
          <a:ext cx="7848872" cy="6239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692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35618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085187"/>
              </p:ext>
            </p:extLst>
          </p:nvPr>
        </p:nvGraphicFramePr>
        <p:xfrm>
          <a:off x="827584" y="3789040"/>
          <a:ext cx="7848600" cy="2560488"/>
        </p:xfrm>
        <a:graphic>
          <a:graphicData uri="http://schemas.openxmlformats.org/drawingml/2006/table">
            <a:tbl>
              <a:tblPr firstRow="1" firstCol="1" bandRow="1"/>
              <a:tblGrid>
                <a:gridCol w="4136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2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3379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 имеющие звания </a:t>
                      </a: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79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Заслуженный работник культуры </a:t>
                      </a:r>
                      <a:endParaRPr lang="ru-RU" sz="1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Республики Татарстан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Ибрагимова </a:t>
                      </a:r>
                      <a:r>
                        <a:rPr lang="ru-RU" sz="14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Эндже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Нурисламовна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Фатыхова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Светлана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Наджибовна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Шестаков Николай Степанович</a:t>
                      </a: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Воронина Татьяна Петровна</a:t>
                      </a: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35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«Заслуженный работник высшей школы Красноярского края»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Ученое звание доцент, профессор.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Ученая степень кандидат искусствоведения.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Прыгун Елена Викторовна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3379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Нагрудный</a:t>
                      </a:r>
                      <a:r>
                        <a:rPr lang="ru-RU" sz="14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знак Министерства культуры Республики Татарстан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«За достижения в культуре»</a:t>
                      </a: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Воронина Татьяна Петровна</a:t>
                      </a: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33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Фатыхова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Светлана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Наджибовна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376061"/>
              </p:ext>
            </p:extLst>
          </p:nvPr>
        </p:nvGraphicFramePr>
        <p:xfrm>
          <a:off x="457200" y="1600200"/>
          <a:ext cx="8331200" cy="1677987"/>
        </p:xfrm>
        <a:graphic>
          <a:graphicData uri="http://schemas.openxmlformats.org/drawingml/2006/table">
            <a:tbl>
              <a:tblPr/>
              <a:tblGrid>
                <a:gridCol w="639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2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10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8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24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0328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54074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образования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Квалификационные категории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Средний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возраст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Средний стаж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Средняя </a:t>
                      </a:r>
                      <a:r>
                        <a:rPr kumimoji="0" lang="ru-RU" alt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зарплатаруб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038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высшее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высшая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первая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сзд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нет категории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7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50,3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28,09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34 706,68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8640"/>
            <a:ext cx="598011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4275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35618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503606001"/>
              </p:ext>
            </p:extLst>
          </p:nvPr>
        </p:nvGraphicFramePr>
        <p:xfrm>
          <a:off x="971600" y="476672"/>
          <a:ext cx="7560839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1246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35618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716" y="404664"/>
            <a:ext cx="50405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«Звезды из Завтра»</a:t>
            </a:r>
            <a:endParaRPr lang="ru-RU" sz="4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37494"/>
            <a:ext cx="3419483" cy="256757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150" y="1879056"/>
            <a:ext cx="3790412" cy="28460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23528" y="4437112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Жасмин Овечкина 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64088" y="4943923"/>
            <a:ext cx="2894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Денис Шипулин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14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35618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589" y="476672"/>
            <a:ext cx="3457760" cy="35283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492896"/>
            <a:ext cx="2519869" cy="35643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1552223" y="4670395"/>
            <a:ext cx="3001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Амир </a:t>
            </a:r>
            <a:r>
              <a:rPr lang="ru-RU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Билалов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39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35618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854964"/>
              </p:ext>
            </p:extLst>
          </p:nvPr>
        </p:nvGraphicFramePr>
        <p:xfrm>
          <a:off x="611560" y="1453836"/>
          <a:ext cx="7618039" cy="4927492"/>
        </p:xfrm>
        <a:graphic>
          <a:graphicData uri="http://schemas.openxmlformats.org/drawingml/2006/table">
            <a:tbl>
              <a:tblPr firstRow="1" firstCol="1" bandRow="1"/>
              <a:tblGrid>
                <a:gridCol w="2012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5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07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00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коллектива</a:t>
                      </a: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детей, задействованных в коллективе в учебном году</a:t>
                      </a: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Ф.И.О. преподавателей, которые готовят детей в сводные коллективы</a:t>
                      </a: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00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Молодёжный симфонический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оркестр РТ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Заслуженный работник культуры РТ Воронина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Т.П.</a:t>
                      </a: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8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Фольклорный ансамбль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кураистов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гармонистов</a:t>
                      </a: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Заслуженный работник культуры РТ Шестаков Н.С.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1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Ансамбль гитаристов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Ветлужских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Т.А.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0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Духовой оркестр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Холмогорова Е.А.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33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Сводный хор</a:t>
                      </a: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Заслуженный работник культуры РТ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Фатыхова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С.Н.</a:t>
                      </a: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12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57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25487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96782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35618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16" y="470796"/>
            <a:ext cx="1365671" cy="1862624"/>
          </a:xfrm>
          <a:prstGeom prst="rect">
            <a:avLst/>
          </a:prstGeom>
          <a:ln w="381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3635896" y="146272"/>
            <a:ext cx="5256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Лауреаты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73926" y="1055191"/>
            <a:ext cx="6048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Международные конкурсы -112 чел.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07" y="4509120"/>
            <a:ext cx="1380219" cy="1996558"/>
          </a:xfrm>
          <a:prstGeom prst="rect">
            <a:avLst/>
          </a:prstGeom>
          <a:ln w="381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31" y="2333420"/>
            <a:ext cx="1499649" cy="2147803"/>
          </a:xfrm>
          <a:prstGeom prst="rect">
            <a:avLst/>
          </a:prstGeom>
          <a:ln w="381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1" name="TextBox 10"/>
          <p:cNvSpPr txBox="1"/>
          <p:nvPr/>
        </p:nvSpPr>
        <p:spPr>
          <a:xfrm>
            <a:off x="3312367" y="2829358"/>
            <a:ext cx="558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Всероссийские </a:t>
            </a:r>
            <a:r>
              <a:rPr lang="ru-RU" sz="28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 -53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55776" y="5013176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Республиканские конкурсы -75 чел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4157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9728</TotalTime>
  <Words>376</Words>
  <Application>Microsoft Office PowerPoint</Application>
  <PresentationFormat>Экран (4:3)</PresentationFormat>
  <Paragraphs>158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Monotype Corsiva</vt:lpstr>
      <vt:lpstr>Times New Roman</vt:lpstr>
      <vt:lpstr>Тема Office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</dc:creator>
  <cp:lastModifiedBy>AHO</cp:lastModifiedBy>
  <cp:revision>581</cp:revision>
  <cp:lastPrinted>2021-01-11T06:31:29Z</cp:lastPrinted>
  <dcterms:created xsi:type="dcterms:W3CDTF">2018-11-09T21:55:27Z</dcterms:created>
  <dcterms:modified xsi:type="dcterms:W3CDTF">2021-01-12T14:35:55Z</dcterms:modified>
</cp:coreProperties>
</file>